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256" r:id="rId2"/>
    <p:sldId id="257" r:id="rId3"/>
    <p:sldId id="260" r:id="rId4"/>
    <p:sldId id="258" r:id="rId5"/>
    <p:sldId id="277" r:id="rId6"/>
    <p:sldId id="276" r:id="rId7"/>
    <p:sldId id="267" r:id="rId8"/>
    <p:sldId id="268" r:id="rId9"/>
    <p:sldId id="259" r:id="rId10"/>
    <p:sldId id="273" r:id="rId11"/>
    <p:sldId id="269" r:id="rId12"/>
    <p:sldId id="274" r:id="rId13"/>
    <p:sldId id="262" r:id="rId14"/>
    <p:sldId id="261" r:id="rId15"/>
    <p:sldId id="263" r:id="rId16"/>
    <p:sldId id="264" r:id="rId17"/>
    <p:sldId id="270" r:id="rId18"/>
    <p:sldId id="265" r:id="rId19"/>
    <p:sldId id="272" r:id="rId20"/>
    <p:sldId id="271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63AB"/>
    <a:srgbClr val="E7CEEE"/>
    <a:srgbClr val="99CC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68" d="100"/>
          <a:sy n="68" d="100"/>
        </p:scale>
        <p:origin x="333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67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8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3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7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1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4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2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DC1DB-7846-419F-A3C9-CE70A5B8690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551E-4FD7-452E-9A4E-F45BDB0F9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877C-3D03-CF2A-BA19-511799CEF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6264" y="1255927"/>
            <a:ext cx="9144000" cy="2387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Shinkai Makoto Anime Style Image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AD6DA-8BCC-FF4F-E4D6-40C162C17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7968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              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 Abulaiti Akeli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209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0000">
              <a:schemeClr val="accent3">
                <a:lumMod val="20000"/>
                <a:lumOff val="80000"/>
              </a:schemeClr>
            </a:gs>
            <a:gs pos="7400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5456-EB29-5F75-057E-BA460A9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CFCBB-0DE6-DB3F-29CE-5B956B3E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355402"/>
            <a:ext cx="5670731" cy="3915965"/>
          </a:xfrm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12CB9-3FD6-4903-2A56-7440F3415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29" y="355402"/>
            <a:ext cx="5670731" cy="391104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007C7-5732-7243-A7B9-B5E307C5E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62" y="3680403"/>
            <a:ext cx="4729017" cy="266007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25AF5-BC3F-54A0-B008-F800738E60DA}"/>
              </a:ext>
            </a:extLst>
          </p:cNvPr>
          <p:cNvSpPr txBox="1"/>
          <p:nvPr/>
        </p:nvSpPr>
        <p:spPr>
          <a:xfrm>
            <a:off x="311116" y="5054652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Content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E2310-637A-53B4-5451-3AB17A6B694B}"/>
              </a:ext>
            </a:extLst>
          </p:cNvPr>
          <p:cNvSpPr txBox="1"/>
          <p:nvPr/>
        </p:nvSpPr>
        <p:spPr>
          <a:xfrm>
            <a:off x="9883288" y="5010439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Output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6CF10-D050-3F92-E477-8DE98C63ABD9}"/>
              </a:ext>
            </a:extLst>
          </p:cNvPr>
          <p:cNvSpPr txBox="1"/>
          <p:nvPr/>
        </p:nvSpPr>
        <p:spPr>
          <a:xfrm>
            <a:off x="4955687" y="6348268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   Style Image</a:t>
            </a:r>
          </a:p>
        </p:txBody>
      </p:sp>
    </p:spTree>
    <p:extLst>
      <p:ext uri="{BB962C8B-B14F-4D97-AF65-F5344CB8AC3E}">
        <p14:creationId xmlns:p14="http://schemas.microsoft.com/office/powerpoint/2010/main" val="110850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500">
              <a:schemeClr val="accent6">
                <a:lumMod val="20000"/>
                <a:lumOff val="80000"/>
              </a:schemeClr>
            </a:gs>
            <a:gs pos="0">
              <a:schemeClr val="accent6">
                <a:lumMod val="0"/>
                <a:lumOff val="100000"/>
              </a:schemeClr>
            </a:gs>
            <a:gs pos="68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2F77-AF80-62B8-1319-53C64691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5AB95-FEEF-E80A-46C8-F9E933943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4" y="365125"/>
            <a:ext cx="5547903" cy="3467440"/>
          </a:xfrm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9EE76-EB6B-DD42-E91F-16D674B0C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" y="365125"/>
            <a:ext cx="5547903" cy="346743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B4544-1561-CB28-34A8-BEC40168A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37" y="3672907"/>
            <a:ext cx="4267200" cy="24003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FFF50-597D-E148-1D4B-8770B9385896}"/>
              </a:ext>
            </a:extLst>
          </p:cNvPr>
          <p:cNvSpPr txBox="1"/>
          <p:nvPr/>
        </p:nvSpPr>
        <p:spPr>
          <a:xfrm>
            <a:off x="4955687" y="6292820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Style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1AF09-D4E8-3621-5FF3-6432185201DB}"/>
              </a:ext>
            </a:extLst>
          </p:cNvPr>
          <p:cNvSpPr txBox="1"/>
          <p:nvPr/>
        </p:nvSpPr>
        <p:spPr>
          <a:xfrm>
            <a:off x="9892206" y="5003852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Output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90DCE-1749-F954-EC5E-40F983C11056}"/>
              </a:ext>
            </a:extLst>
          </p:cNvPr>
          <p:cNvSpPr txBox="1"/>
          <p:nvPr/>
        </p:nvSpPr>
        <p:spPr>
          <a:xfrm>
            <a:off x="463516" y="5207052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Content Image</a:t>
            </a:r>
          </a:p>
        </p:txBody>
      </p:sp>
    </p:spTree>
    <p:extLst>
      <p:ext uri="{BB962C8B-B14F-4D97-AF65-F5344CB8AC3E}">
        <p14:creationId xmlns:p14="http://schemas.microsoft.com/office/powerpoint/2010/main" val="388543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500">
              <a:schemeClr val="tx2">
                <a:lumMod val="20000"/>
                <a:lumOff val="80000"/>
              </a:schemeClr>
            </a:gs>
            <a:gs pos="0">
              <a:schemeClr val="accent6">
                <a:lumMod val="0"/>
                <a:lumOff val="100000"/>
              </a:schemeClr>
            </a:gs>
            <a:gs pos="68000">
              <a:schemeClr val="accent4">
                <a:lumMod val="20000"/>
                <a:lumOff val="80000"/>
              </a:schemeClr>
            </a:gs>
            <a:gs pos="100000">
              <a:schemeClr val="bg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BD18-B9A1-4E85-B7CB-0A42EA4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05A08-AC05-48FC-9228-40850DCAD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15108"/>
            <a:ext cx="5491763" cy="36576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44FBA-9A6D-32FB-36C1-B32AC75FF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2" y="215108"/>
            <a:ext cx="5486400" cy="36576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3F0AD-4024-3129-8BB1-C804C9910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9" y="3494970"/>
            <a:ext cx="4809964" cy="2705605"/>
          </a:xfrm>
          <a:effectLst>
            <a:reflection blurRad="6350" stA="50000" endA="300" endPos="5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6905A4-642B-3B98-D27B-C6A1B71A0560}"/>
              </a:ext>
            </a:extLst>
          </p:cNvPr>
          <p:cNvSpPr txBox="1"/>
          <p:nvPr/>
        </p:nvSpPr>
        <p:spPr>
          <a:xfrm>
            <a:off x="311116" y="5054652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Content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1952C-52EF-5A44-3A3F-04D3B2CC0F76}"/>
              </a:ext>
            </a:extLst>
          </p:cNvPr>
          <p:cNvSpPr txBox="1"/>
          <p:nvPr/>
        </p:nvSpPr>
        <p:spPr>
          <a:xfrm>
            <a:off x="9709116" y="4982080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Output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D403F-0066-2147-83E2-EC0C8AC56552}"/>
              </a:ext>
            </a:extLst>
          </p:cNvPr>
          <p:cNvSpPr txBox="1"/>
          <p:nvPr/>
        </p:nvSpPr>
        <p:spPr>
          <a:xfrm>
            <a:off x="4992914" y="6292820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Rounded MT Bold" panose="020F0704030504030204" pitchFamily="34" charset="0"/>
              </a:rPr>
              <a:t>  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Style Image</a:t>
            </a:r>
          </a:p>
        </p:txBody>
      </p:sp>
    </p:spTree>
    <p:extLst>
      <p:ext uri="{BB962C8B-B14F-4D97-AF65-F5344CB8AC3E}">
        <p14:creationId xmlns:p14="http://schemas.microsoft.com/office/powerpoint/2010/main" val="258814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27000">
              <a:schemeClr val="bg2">
                <a:lumMod val="90000"/>
              </a:schemeClr>
            </a:gs>
            <a:gs pos="71000">
              <a:schemeClr val="accent1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47D2-A2CC-85C4-3616-AAD13818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1AECA-9323-D82D-7EE5-BE7B952E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0" y="299154"/>
            <a:ext cx="5771322" cy="3318510"/>
          </a:xfrm>
          <a:effectLst>
            <a:reflection blurRad="6350" stA="50000" endA="300" endPos="5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3A8442-EC9E-CF4F-334C-45CC16B42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29" y="299154"/>
            <a:ext cx="5779174" cy="33185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FB08B-A994-58AB-981C-D4F3E6D69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1" y="3429000"/>
            <a:ext cx="4343400" cy="271462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5A4463-4209-2187-E42A-21ED37BCD538}"/>
              </a:ext>
            </a:extLst>
          </p:cNvPr>
          <p:cNvSpPr txBox="1"/>
          <p:nvPr/>
        </p:nvSpPr>
        <p:spPr>
          <a:xfrm>
            <a:off x="296637" y="4931281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Content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FF149-47F3-FBDE-716F-B5785E9AAB8F}"/>
              </a:ext>
            </a:extLst>
          </p:cNvPr>
          <p:cNvSpPr txBox="1"/>
          <p:nvPr/>
        </p:nvSpPr>
        <p:spPr>
          <a:xfrm>
            <a:off x="5079059" y="6292820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Style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24484-12DF-3470-A05E-D3CB47B4806F}"/>
              </a:ext>
            </a:extLst>
          </p:cNvPr>
          <p:cNvSpPr txBox="1"/>
          <p:nvPr/>
        </p:nvSpPr>
        <p:spPr>
          <a:xfrm>
            <a:off x="9964057" y="4931281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Output Image</a:t>
            </a:r>
          </a:p>
        </p:txBody>
      </p:sp>
    </p:spTree>
    <p:extLst>
      <p:ext uri="{BB962C8B-B14F-4D97-AF65-F5344CB8AC3E}">
        <p14:creationId xmlns:p14="http://schemas.microsoft.com/office/powerpoint/2010/main" val="381152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36000">
              <a:schemeClr val="accent2">
                <a:lumMod val="20000"/>
                <a:lumOff val="80000"/>
              </a:schemeClr>
            </a:gs>
            <a:gs pos="68000">
              <a:schemeClr val="accent4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2C44-E35C-1E66-DEFD-D7ED36C4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88754-2D0A-6425-6488-170CB69E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28" y="188161"/>
            <a:ext cx="5530992" cy="368364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DEB1A-8914-3ED6-99C2-6BA98D969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0" y="182674"/>
            <a:ext cx="5530992" cy="368912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FA060-058C-DD61-EAE6-ED2B3E474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93" y="3486036"/>
            <a:ext cx="4395470" cy="2747169"/>
          </a:xfrm>
          <a:effectLst>
            <a:reflection blurRad="6350" stA="50000" endA="300" endPos="5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DCE616-705F-B9F4-D9CF-62B800E219A4}"/>
              </a:ext>
            </a:extLst>
          </p:cNvPr>
          <p:cNvSpPr txBox="1"/>
          <p:nvPr/>
        </p:nvSpPr>
        <p:spPr>
          <a:xfrm>
            <a:off x="311116" y="5054652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Content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90C67-E0D6-0D66-6CF2-3FAF300F27BE}"/>
              </a:ext>
            </a:extLst>
          </p:cNvPr>
          <p:cNvSpPr txBox="1"/>
          <p:nvPr/>
        </p:nvSpPr>
        <p:spPr>
          <a:xfrm>
            <a:off x="5427402" y="6269729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Style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D30EC-B553-6498-AD50-A7D690470853}"/>
              </a:ext>
            </a:extLst>
          </p:cNvPr>
          <p:cNvSpPr txBox="1"/>
          <p:nvPr/>
        </p:nvSpPr>
        <p:spPr>
          <a:xfrm>
            <a:off x="9964057" y="5054652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Output Image</a:t>
            </a:r>
          </a:p>
        </p:txBody>
      </p:sp>
    </p:spTree>
    <p:extLst>
      <p:ext uri="{BB962C8B-B14F-4D97-AF65-F5344CB8AC3E}">
        <p14:creationId xmlns:p14="http://schemas.microsoft.com/office/powerpoint/2010/main" val="39619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34000">
              <a:schemeClr val="tx2">
                <a:lumMod val="40000"/>
                <a:lumOff val="60000"/>
              </a:schemeClr>
            </a:gs>
            <a:gs pos="70000">
              <a:schemeClr val="accent1">
                <a:lumMod val="40000"/>
                <a:lumOff val="6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0B1576-E722-CCA1-6864-985245348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71" y="158750"/>
            <a:ext cx="3270250" cy="327025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889E9-8E87-B57D-183C-3AF9B293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158750"/>
            <a:ext cx="3270250" cy="327025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D2DD9-735C-018E-D0F6-66BDF1D10B82}"/>
              </a:ext>
            </a:extLst>
          </p:cNvPr>
          <p:cNvSpPr txBox="1"/>
          <p:nvPr/>
        </p:nvSpPr>
        <p:spPr>
          <a:xfrm>
            <a:off x="4020457" y="420914"/>
            <a:ext cx="45640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+mj-lt"/>
              </a:rPr>
              <a:t>        </a:t>
            </a:r>
            <a:r>
              <a:rPr lang="en-US" sz="3200" b="1" dirty="0">
                <a:solidFill>
                  <a:srgbClr val="C00000"/>
                </a:solidFill>
                <a:latin typeface="+mj-lt"/>
              </a:rPr>
              <a:t>Failed Attempt</a:t>
            </a:r>
          </a:p>
          <a:p>
            <a:endParaRPr lang="en-US" sz="3200" b="1" dirty="0">
              <a:solidFill>
                <a:srgbClr val="C00000"/>
              </a:solidFill>
              <a:latin typeface="+mj-lt"/>
            </a:endParaRPr>
          </a:p>
          <a:p>
            <a:r>
              <a:rPr lang="en-US" sz="2800" b="1" dirty="0">
                <a:solidFill>
                  <a:srgbClr val="C00000"/>
                </a:solidFill>
                <a:latin typeface="+mj-lt"/>
              </a:rPr>
              <a:t>   Doesn’t work on human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524DB-9217-76B1-6D81-215CB33CA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7" y="3128007"/>
            <a:ext cx="5739046" cy="3025297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3406D-420F-553B-46A4-7CCBE75A37F9}"/>
              </a:ext>
            </a:extLst>
          </p:cNvPr>
          <p:cNvSpPr txBox="1"/>
          <p:nvPr/>
        </p:nvSpPr>
        <p:spPr>
          <a:xfrm>
            <a:off x="5013744" y="6153304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Style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5D1CA-A3CA-71E4-C409-FC07FB8460E4}"/>
              </a:ext>
            </a:extLst>
          </p:cNvPr>
          <p:cNvSpPr txBox="1"/>
          <p:nvPr/>
        </p:nvSpPr>
        <p:spPr>
          <a:xfrm>
            <a:off x="238544" y="4125738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Content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5EA25-D430-9E19-3A20-8D3BF9169F86}"/>
              </a:ext>
            </a:extLst>
          </p:cNvPr>
          <p:cNvSpPr txBox="1"/>
          <p:nvPr/>
        </p:nvSpPr>
        <p:spPr>
          <a:xfrm>
            <a:off x="9847002" y="4125738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Output Image</a:t>
            </a:r>
          </a:p>
        </p:txBody>
      </p:sp>
    </p:spTree>
    <p:extLst>
      <p:ext uri="{BB962C8B-B14F-4D97-AF65-F5344CB8AC3E}">
        <p14:creationId xmlns:p14="http://schemas.microsoft.com/office/powerpoint/2010/main" val="39553456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67000">
              <a:schemeClr val="accent5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5A05F-354D-1D60-AF91-4A4807D5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56" y="3024240"/>
            <a:ext cx="4457700" cy="3343274"/>
          </a:xfr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D9A5-1639-3712-006D-5DF559698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3" y="2999264"/>
            <a:ext cx="4524300" cy="3393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3EFD30-8253-8EF9-C907-A74BDA5B7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56" y="92869"/>
            <a:ext cx="4457700" cy="25074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5021A2-16EA-B752-4E41-CA16D19231AB}"/>
              </a:ext>
            </a:extLst>
          </p:cNvPr>
          <p:cNvSpPr txBox="1"/>
          <p:nvPr/>
        </p:nvSpPr>
        <p:spPr>
          <a:xfrm>
            <a:off x="914400" y="257967"/>
            <a:ext cx="5109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Problem of NST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3A15D-7E19-B153-B769-EBAD8DC4E1D0}"/>
              </a:ext>
            </a:extLst>
          </p:cNvPr>
          <p:cNvSpPr txBox="1"/>
          <p:nvPr/>
        </p:nvSpPr>
        <p:spPr>
          <a:xfrm>
            <a:off x="914400" y="1006377"/>
            <a:ext cx="504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Can only train one image per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Can’t learn a style in a whole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Results heavily based on the matching of content image and style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Hard to get clean images for the most time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C5EF3-0AD0-DA86-0469-B04B45E4422E}"/>
              </a:ext>
            </a:extLst>
          </p:cNvPr>
          <p:cNvSpPr txBox="1"/>
          <p:nvPr/>
        </p:nvSpPr>
        <p:spPr>
          <a:xfrm>
            <a:off x="1734457" y="6399978"/>
            <a:ext cx="10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 Content Image                                                                                                   </a:t>
            </a:r>
            <a:r>
              <a:rPr lang="en-US" dirty="0"/>
              <a:t>Output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6DB46-2AD1-151C-569F-2EDE53A72B7C}"/>
              </a:ext>
            </a:extLst>
          </p:cNvPr>
          <p:cNvSpPr txBox="1"/>
          <p:nvPr/>
        </p:nvSpPr>
        <p:spPr>
          <a:xfrm>
            <a:off x="8244114" y="2622444"/>
            <a:ext cx="28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Style Image</a:t>
            </a:r>
          </a:p>
        </p:txBody>
      </p:sp>
    </p:spTree>
    <p:extLst>
      <p:ext uri="{BB962C8B-B14F-4D97-AF65-F5344CB8AC3E}">
        <p14:creationId xmlns:p14="http://schemas.microsoft.com/office/powerpoint/2010/main" val="261655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0000">
              <a:schemeClr val="accent3">
                <a:lumMod val="20000"/>
                <a:lumOff val="80000"/>
              </a:schemeClr>
            </a:gs>
            <a:gs pos="7400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71A04-991D-C00A-BA62-E54364804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5" y="238125"/>
            <a:ext cx="4709130" cy="4351338"/>
          </a:xfrm>
          <a:effectLst>
            <a:softEdge rad="63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7B54C-AE0D-8473-39A1-D8531B763BA9}"/>
              </a:ext>
            </a:extLst>
          </p:cNvPr>
          <p:cNvSpPr txBox="1"/>
          <p:nvPr/>
        </p:nvSpPr>
        <p:spPr>
          <a:xfrm>
            <a:off x="6923314" y="238125"/>
            <a:ext cx="589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Implement Dataset </a:t>
            </a:r>
          </a:p>
          <a:p>
            <a:r>
              <a:rPr lang="en-US" sz="2800" b="1" dirty="0"/>
              <a:t>                and </a:t>
            </a:r>
          </a:p>
          <a:p>
            <a:r>
              <a:rPr lang="en-US" sz="2800" b="1" dirty="0"/>
              <a:t>Image Similarity Search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1386-B2A1-5831-890C-700793D1877D}"/>
              </a:ext>
            </a:extLst>
          </p:cNvPr>
          <p:cNvSpPr txBox="1"/>
          <p:nvPr/>
        </p:nvSpPr>
        <p:spPr>
          <a:xfrm>
            <a:off x="5871030" y="2721428"/>
            <a:ext cx="6241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Dummy idea to solve the biggest disadvantage  of the 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with over 300 </a:t>
            </a:r>
            <a:r>
              <a:rPr lang="en-US" dirty="0" err="1"/>
              <a:t>Shinkai’s</a:t>
            </a:r>
            <a:r>
              <a:rPr lang="en-US" dirty="0"/>
              <a:t> anime images with different content to match majority types of input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would be very difficult to manually looking for best suited style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histogram comparison is implemented, one of the easiest and fastest way to search for similar images, and works best in this case than SSIM and MSE.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EB5CF4-450C-9EBC-E06C-656BD332D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4" y="4717897"/>
            <a:ext cx="5151664" cy="190197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6520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3000">
              <a:schemeClr val="bg1">
                <a:lumMod val="95000"/>
              </a:schemeClr>
            </a:gs>
            <a:gs pos="80000">
              <a:schemeClr val="bg2"/>
            </a:gs>
            <a:gs pos="100000">
              <a:schemeClr val="accent3">
                <a:lumMod val="40000"/>
                <a:lumOff val="60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087A-9F70-FC70-8F36-960D57A8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086" y="211807"/>
            <a:ext cx="10515600" cy="1354365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 of Histogram Image Similarity Search:</a:t>
            </a:r>
            <a:b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Good but not accurate enough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228A55-50FF-F6BE-96CA-2CF0F9D9E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4" y="4949346"/>
            <a:ext cx="5188705" cy="1705607"/>
          </a:xfrm>
          <a:effectLst>
            <a:softEdge rad="63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3B22DE-1424-6A2D-36C1-F60E63A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1330343"/>
            <a:ext cx="4829629" cy="18260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20F317-AA2F-0643-851B-A60CEC1B5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06" y="1240972"/>
            <a:ext cx="5095195" cy="173541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44909C-ACF7-24E5-275F-0342F3743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822" y="3016166"/>
            <a:ext cx="5297669" cy="18199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89CBC-7F80-4682-5B90-970788F0F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039" y="4915661"/>
            <a:ext cx="5069761" cy="173929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BE1FCD-AFF5-0C11-7368-4EAB53273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24" y="3156365"/>
            <a:ext cx="5188705" cy="179298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77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35000">
              <a:schemeClr val="tx2">
                <a:lumMod val="20000"/>
                <a:lumOff val="80000"/>
              </a:schemeClr>
            </a:gs>
            <a:gs pos="66000">
              <a:schemeClr val="accent1">
                <a:lumMod val="20000"/>
                <a:lumOff val="80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7213FA-0CEF-9415-BF8A-F9D481D50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53605"/>
            <a:ext cx="8894109" cy="33261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F1410-CE3A-EA4D-BC0F-F84C0EE3C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39" y="3634275"/>
            <a:ext cx="8894109" cy="3070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6EC6C8-F912-C895-12BA-6FD3F1887410}"/>
              </a:ext>
            </a:extLst>
          </p:cNvPr>
          <p:cNvSpPr txBox="1"/>
          <p:nvPr/>
        </p:nvSpPr>
        <p:spPr>
          <a:xfrm>
            <a:off x="355600" y="493486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Related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AC99C-B6D5-27A5-16AB-FEB02024012B}"/>
              </a:ext>
            </a:extLst>
          </p:cNvPr>
          <p:cNvSpPr txBox="1"/>
          <p:nvPr/>
        </p:nvSpPr>
        <p:spPr>
          <a:xfrm>
            <a:off x="355600" y="1422401"/>
            <a:ext cx="25182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This is also an anime style image transfer project but it’s using much more advanced </a:t>
            </a:r>
            <a:r>
              <a:rPr lang="en-US" sz="2000" i="0" dirty="0">
                <a:solidFill>
                  <a:srgbClr val="444444"/>
                </a:solidFill>
                <a:effectLst/>
              </a:rPr>
              <a:t>Generative adversarial network (GAN). </a:t>
            </a:r>
            <a:r>
              <a:rPr lang="en-US" sz="2000" dirty="0">
                <a:solidFill>
                  <a:srgbClr val="444444"/>
                </a:solidFill>
              </a:rPr>
              <a:t>The results are showing much cleaner output images here. Unlike the NST, it has the ability to learn a style in a whole and produces multiple styles at the same time.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51100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8A6DB-DB2C-2837-9B14-FE58D56BA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7" y="2370411"/>
            <a:ext cx="2572041" cy="3858062"/>
          </a:xfrm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BF674-6FE4-ED11-F67F-C08698CC8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53" y="2375175"/>
            <a:ext cx="2601822" cy="38532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E2E105-AE94-011B-8503-2B5BEFC80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44" y="2370411"/>
            <a:ext cx="2572040" cy="385806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425A6C-1F7C-AA6B-0E55-269FFEBF1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28" y="2370411"/>
            <a:ext cx="2655945" cy="385329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0FBCF1-050C-FA5D-0311-A65E47120CDF}"/>
              </a:ext>
            </a:extLst>
          </p:cNvPr>
          <p:cNvSpPr txBox="1"/>
          <p:nvPr/>
        </p:nvSpPr>
        <p:spPr>
          <a:xfrm>
            <a:off x="507227" y="6273225"/>
            <a:ext cx="11177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</a:t>
            </a:r>
            <a:r>
              <a:rPr lang="en-US" sz="1600" dirty="0">
                <a:solidFill>
                  <a:schemeClr val="bg1"/>
                </a:solidFill>
              </a:rPr>
              <a:t>Weathering With You                                Your Name                                         Garden of Words                       5 Centimeters Per Second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2019                                                    2016                                                         2013                                                    2007                     </a:t>
            </a:r>
            <a:r>
              <a:rPr lang="en-US" sz="1600" dirty="0"/>
              <a:t>  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5F622-D901-69E0-D84A-863B194C72B4}"/>
              </a:ext>
            </a:extLst>
          </p:cNvPr>
          <p:cNvSpPr txBox="1"/>
          <p:nvPr/>
        </p:nvSpPr>
        <p:spPr>
          <a:xfrm>
            <a:off x="507227" y="670236"/>
            <a:ext cx="1076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Shinkai Makoto is a very talented and famous Japanese animator, filmmaker, author, and manga artist.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Unique, characteristic and easy to distinguish anime art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Best known for following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This project aims to apply his art style to real life images using deep learning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187579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3000">
              <a:schemeClr val="accent1">
                <a:lumMod val="20000"/>
                <a:lumOff val="80000"/>
              </a:schemeClr>
            </a:gs>
            <a:gs pos="18000">
              <a:schemeClr val="accent1">
                <a:lumMod val="40000"/>
                <a:lumOff val="60000"/>
              </a:schemeClr>
            </a:gs>
            <a:gs pos="100000">
              <a:srgbClr val="E7CEEE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D72C-870E-629F-FF14-2A0AF153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12" y="-99330"/>
            <a:ext cx="10515600" cy="1325563"/>
          </a:xfrm>
        </p:spPr>
        <p:txBody>
          <a:bodyPr/>
          <a:lstStyle/>
          <a:p>
            <a:r>
              <a:rPr lang="en-US" dirty="0"/>
              <a:t>                              </a:t>
            </a:r>
            <a:r>
              <a:rPr lang="en-US" b="1" dirty="0">
                <a:solidFill>
                  <a:srgbClr val="5D63AB"/>
                </a:solidFill>
              </a:rPr>
              <a:t>Conclusion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4E3B6-B110-4B42-86CE-350926EB7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38" y="1159780"/>
            <a:ext cx="3663553" cy="4884738"/>
          </a:xfr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3C592-D210-A7A8-DBB7-389F6871F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36" y="1159781"/>
            <a:ext cx="3663553" cy="488473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2E2CC-E004-4EAF-76FF-D7405A164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134" y="1159780"/>
            <a:ext cx="3663553" cy="48847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604347-9E39-956A-81A3-9BBB1D168866}"/>
              </a:ext>
            </a:extLst>
          </p:cNvPr>
          <p:cNvSpPr txBox="1"/>
          <p:nvPr/>
        </p:nvSpPr>
        <p:spPr>
          <a:xfrm>
            <a:off x="363138" y="6270171"/>
            <a:ext cx="114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</a:t>
            </a:r>
            <a:r>
              <a:rPr lang="en-US" sz="2000" dirty="0">
                <a:solidFill>
                  <a:srgbClr val="7030A0"/>
                </a:solidFill>
              </a:rPr>
              <a:t>Photoshop</a:t>
            </a:r>
            <a:r>
              <a:rPr lang="en-US" sz="2000" dirty="0"/>
              <a:t>                                                   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Original</a:t>
            </a:r>
            <a:r>
              <a:rPr lang="en-US" sz="2000" dirty="0"/>
              <a:t>                                                   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NST</a:t>
            </a:r>
          </a:p>
        </p:txBody>
      </p:sp>
    </p:spTree>
    <p:extLst>
      <p:ext uri="{BB962C8B-B14F-4D97-AF65-F5344CB8AC3E}">
        <p14:creationId xmlns:p14="http://schemas.microsoft.com/office/powerpoint/2010/main" val="318138941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21D2C59-A117-90F5-B045-83A1CE366102}"/>
              </a:ext>
            </a:extLst>
          </p:cNvPr>
          <p:cNvSpPr/>
          <p:nvPr/>
        </p:nvSpPr>
        <p:spPr>
          <a:xfrm>
            <a:off x="4449269" y="2967335"/>
            <a:ext cx="3293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Thankyou!</a:t>
            </a:r>
          </a:p>
        </p:txBody>
      </p:sp>
    </p:spTree>
    <p:extLst>
      <p:ext uri="{BB962C8B-B14F-4D97-AF65-F5344CB8AC3E}">
        <p14:creationId xmlns:p14="http://schemas.microsoft.com/office/powerpoint/2010/main" val="16351186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E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9301-F9CF-69A8-D724-5D62800B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E7C1-30D9-1B8A-7AE5-5B3BDABAB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35" y="128588"/>
            <a:ext cx="5599288" cy="321782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F9F8D1-7BBF-6F0A-C727-C190D10F6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6" y="128588"/>
            <a:ext cx="5720578" cy="3217825"/>
          </a:xfrm>
          <a:effectLst>
            <a:softEdge rad="508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C0CA17-96ED-5868-871A-CE3E90221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6" y="3492500"/>
            <a:ext cx="5720578" cy="321782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3E9A01-2446-1D83-A57E-C379D0EAB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5" y="3492500"/>
            <a:ext cx="5599288" cy="321782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1020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9D44-BBCB-FA97-62FA-C48D7422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Neural Style Image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94C5-9A70-5F0B-FD30-2335CD382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2401927"/>
            <a:ext cx="10515600" cy="4351338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Neural style transfer (NST) refers to a class of software algorithms that manipulate digital images, or videos, in order to adopt the appearance or visual style of another image.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It’s based on histogram-based texture synthesis algorithms, notably the method of </a:t>
            </a:r>
            <a:r>
              <a:rPr lang="en-US" sz="2400" dirty="0" err="1">
                <a:solidFill>
                  <a:schemeClr val="bg1"/>
                </a:solidFill>
              </a:rPr>
              <a:t>Portilla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Simoncelli</a:t>
            </a:r>
            <a:r>
              <a:rPr lang="en-US" sz="2400" dirty="0">
                <a:solidFill>
                  <a:schemeClr val="bg1"/>
                </a:solidFill>
              </a:rPr>
              <a:t>. NST can be summarized as histogram-based texture synthesis with convolutional neural network (CNN) features for the image analogies problem.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The original paper used a VGG-19 architecture that has been pre-trained to perform object recognition using the ImageNet dataset. It’s also used in my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56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87000">
              <a:schemeClr val="accent6">
                <a:lumMod val="40000"/>
                <a:lumOff val="60000"/>
              </a:schemeClr>
            </a:gs>
            <a:gs pos="61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3F07F-DA9B-A756-A7F9-CCACDDA67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0" y="3429000"/>
            <a:ext cx="10488705" cy="3429000"/>
          </a:xfrm>
          <a:effectLst>
            <a:softEdge rad="63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30048-3597-7245-05F7-88D500EA1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57" y="193797"/>
            <a:ext cx="4762500" cy="307657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668B4C-3382-88D9-8B05-835F323A7C13}"/>
              </a:ext>
            </a:extLst>
          </p:cNvPr>
          <p:cNvSpPr txBox="1"/>
          <p:nvPr/>
        </p:nvSpPr>
        <p:spPr>
          <a:xfrm>
            <a:off x="780141" y="250058"/>
            <a:ext cx="538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Basic Attempt with NST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787A1-CDDD-1C77-9E3C-E28D2DA57DCB}"/>
              </a:ext>
            </a:extLst>
          </p:cNvPr>
          <p:cNvSpPr txBox="1"/>
          <p:nvPr/>
        </p:nvSpPr>
        <p:spPr>
          <a:xfrm>
            <a:off x="595085" y="1037474"/>
            <a:ext cx="6168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</a:rPr>
              <a:t>Define content and style representation with VGG-19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</a:rPr>
              <a:t>Build the model with </a:t>
            </a:r>
            <a:r>
              <a:rPr lang="en-US" dirty="0" err="1">
                <a:solidFill>
                  <a:srgbClr val="202124"/>
                </a:solidFill>
              </a:rPr>
              <a:t>Keras</a:t>
            </a:r>
            <a:r>
              <a:rPr lang="en-US" dirty="0">
                <a:solidFill>
                  <a:srgbClr val="202124"/>
                </a:solidFill>
              </a:rPr>
              <a:t> Function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</a:rPr>
              <a:t>Calculate the Style with the function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0212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</a:rPr>
              <a:t>Extract the style and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</a:rPr>
              <a:t>Run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E1FA4A-5667-9FCB-BFED-95ECB43BC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6" y="1858448"/>
            <a:ext cx="2641498" cy="80518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9164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617E975-CD8A-713D-7D41-40C3293A0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2859314"/>
            <a:ext cx="5498846" cy="344714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36AFB5-A63E-92DC-9B41-90B5F306A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99" y="2859314"/>
            <a:ext cx="5521759" cy="344818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E317C5-B084-8953-0195-A88D91FBF23A}"/>
              </a:ext>
            </a:extLst>
          </p:cNvPr>
          <p:cNvSpPr txBox="1"/>
          <p:nvPr/>
        </p:nvSpPr>
        <p:spPr>
          <a:xfrm>
            <a:off x="812800" y="333829"/>
            <a:ext cx="1071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Result of Basic Attempt: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D07759-F2A9-E4E1-36A5-9722E24AF37D}"/>
              </a:ext>
            </a:extLst>
          </p:cNvPr>
          <p:cNvSpPr txBox="1"/>
          <p:nvPr/>
        </p:nvSpPr>
        <p:spPr>
          <a:xfrm>
            <a:off x="844062" y="1172308"/>
            <a:ext cx="107539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Obvious change in the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Produced lots of high frequency artifacts(noises)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looking smooth and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Further optimization is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2261D-1646-DED4-25AF-CE8F70C7959A}"/>
              </a:ext>
            </a:extLst>
          </p:cNvPr>
          <p:cNvSpPr txBox="1"/>
          <p:nvPr/>
        </p:nvSpPr>
        <p:spPr>
          <a:xfrm>
            <a:off x="499403" y="6400800"/>
            <a:ext cx="1135966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/>
                </a:solidFill>
              </a:rPr>
              <a:t>Output Image                                                                                               Input Image</a:t>
            </a:r>
          </a:p>
        </p:txBody>
      </p:sp>
    </p:spTree>
    <p:extLst>
      <p:ext uri="{BB962C8B-B14F-4D97-AF65-F5344CB8AC3E}">
        <p14:creationId xmlns:p14="http://schemas.microsoft.com/office/powerpoint/2010/main" val="413911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463F8-CE4F-9CDE-A3CA-7AC405046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014" y="163740"/>
            <a:ext cx="6411172" cy="435133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C56C8-5B93-6FA0-B7E7-07691A36E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4" y="3708400"/>
            <a:ext cx="4314786" cy="278447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5A6CF9-7777-0BFE-3419-168306BAC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1" y="4511509"/>
            <a:ext cx="4715620" cy="223353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F08136-1AF2-8A8A-2B79-AFE0D7F0ED9F}"/>
              </a:ext>
            </a:extLst>
          </p:cNvPr>
          <p:cNvSpPr txBox="1"/>
          <p:nvPr/>
        </p:nvSpPr>
        <p:spPr>
          <a:xfrm>
            <a:off x="7107810" y="287278"/>
            <a:ext cx="44906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Left graphs(edge detector) show how the high frequency components have increased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</a:rPr>
              <a:t>Decreasing high frequency artifacts using an explicit regularization term on the high frequency components of the image is called the </a:t>
            </a:r>
            <a:r>
              <a:rPr lang="en-US" b="0" i="1" dirty="0">
                <a:solidFill>
                  <a:srgbClr val="212121"/>
                </a:solidFill>
                <a:effectLst/>
              </a:rPr>
              <a:t>total variation loss</a:t>
            </a:r>
            <a:endParaRPr lang="en-US" dirty="0">
              <a:solidFill>
                <a:srgbClr val="21212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</a:rPr>
              <a:t>Bottom left shows the total variation loss, we increase the total variation weight and re-run the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6EED-ADC6-E14B-C2FD-E7CA8033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6CEDC-3925-928C-E99D-7EE88274D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" y="0"/>
            <a:ext cx="7164434" cy="4460875"/>
          </a:xfrm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EE2ED-02ED-4DBB-3F55-01368AC0E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43" y="3369581"/>
            <a:ext cx="4974149" cy="31062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5C1D33-8E3E-3A14-3361-94BED4FDC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17" y="-1"/>
            <a:ext cx="4974149" cy="288108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B33EF4-3A7B-0F31-F154-DCBB2841D8A8}"/>
              </a:ext>
            </a:extLst>
          </p:cNvPr>
          <p:cNvSpPr/>
          <p:nvPr/>
        </p:nvSpPr>
        <p:spPr>
          <a:xfrm>
            <a:off x="1695806" y="5464628"/>
            <a:ext cx="36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Final Result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08122D-6E41-349B-2171-071565FFEEAF}"/>
              </a:ext>
            </a:extLst>
          </p:cNvPr>
          <p:cNvSpPr/>
          <p:nvPr/>
        </p:nvSpPr>
        <p:spPr>
          <a:xfrm>
            <a:off x="8721384" y="2846361"/>
            <a:ext cx="19136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Style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A6329B-7CF2-903D-8FD0-CC9A996DBF6A}"/>
              </a:ext>
            </a:extLst>
          </p:cNvPr>
          <p:cNvSpPr/>
          <p:nvPr/>
        </p:nvSpPr>
        <p:spPr>
          <a:xfrm>
            <a:off x="8555336" y="6334780"/>
            <a:ext cx="23675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Content Image</a:t>
            </a:r>
            <a:endParaRPr 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E25F4A-24C3-EFC7-6712-7616D1AE817B}"/>
              </a:ext>
            </a:extLst>
          </p:cNvPr>
          <p:cNvSpPr/>
          <p:nvPr/>
        </p:nvSpPr>
        <p:spPr>
          <a:xfrm>
            <a:off x="2294602" y="3937655"/>
            <a:ext cx="2248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Output Image</a:t>
            </a:r>
            <a:endParaRPr 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174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0000">
              <a:schemeClr val="accent3">
                <a:lumMod val="20000"/>
                <a:lumOff val="80000"/>
              </a:schemeClr>
            </a:gs>
            <a:gs pos="7400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0BD5-9C78-C0BA-9FB8-139AD83F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CB708-D813-22D3-3276-71DE09514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42" y="193221"/>
            <a:ext cx="5462673" cy="4006850"/>
          </a:xfrm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73A31-27CB-F10C-01B4-27003653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5" y="193221"/>
            <a:ext cx="5408034" cy="400685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w="12700" h="5715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F99BF-5A2B-C027-378F-47E086A16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5" y="3496772"/>
            <a:ext cx="4694185" cy="2662274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390642-3068-C95D-069C-E421B7D04998}"/>
              </a:ext>
            </a:extLst>
          </p:cNvPr>
          <p:cNvSpPr txBox="1"/>
          <p:nvPr/>
        </p:nvSpPr>
        <p:spPr>
          <a:xfrm>
            <a:off x="311116" y="5054652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rPr>
              <a:t>Content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7567B-1B26-CA2D-3393-F805BE4B265C}"/>
              </a:ext>
            </a:extLst>
          </p:cNvPr>
          <p:cNvSpPr txBox="1"/>
          <p:nvPr/>
        </p:nvSpPr>
        <p:spPr>
          <a:xfrm>
            <a:off x="9839744" y="4979503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rPr>
              <a:t>Output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3130E-08B1-8746-5FE3-16406B70529F}"/>
              </a:ext>
            </a:extLst>
          </p:cNvPr>
          <p:cNvSpPr txBox="1"/>
          <p:nvPr/>
        </p:nvSpPr>
        <p:spPr>
          <a:xfrm>
            <a:off x="4952999" y="6375452"/>
            <a:ext cx="277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rPr>
              <a:t>Style Image</a:t>
            </a:r>
          </a:p>
        </p:txBody>
      </p:sp>
    </p:spTree>
    <p:extLst>
      <p:ext uri="{BB962C8B-B14F-4D97-AF65-F5344CB8AC3E}">
        <p14:creationId xmlns:p14="http://schemas.microsoft.com/office/powerpoint/2010/main" val="86800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1896</TotalTime>
  <Words>572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Office Theme</vt:lpstr>
      <vt:lpstr>Shinkai Makoto Anime Style Image Transformation</vt:lpstr>
      <vt:lpstr>PowerPoint Presentation</vt:lpstr>
      <vt:lpstr>PowerPoint Presentation</vt:lpstr>
      <vt:lpstr>Neural Style Image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of Histogram Image Similarity Search:            Good but not accurate enough </vt:lpstr>
      <vt:lpstr>PowerPoint Presentation</vt:lpstr>
      <vt:lpstr>                              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Shinkai Makoto Anime Style Image Transform</dc:title>
  <dc:creator>Ablat Akil</dc:creator>
  <cp:lastModifiedBy>Ablat Akil</cp:lastModifiedBy>
  <cp:revision>13</cp:revision>
  <dcterms:created xsi:type="dcterms:W3CDTF">2022-05-09T12:46:05Z</dcterms:created>
  <dcterms:modified xsi:type="dcterms:W3CDTF">2022-05-10T23:35:20Z</dcterms:modified>
</cp:coreProperties>
</file>